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1" r:id="rId4"/>
    <p:sldId id="270" r:id="rId5"/>
    <p:sldId id="272" r:id="rId6"/>
    <p:sldId id="275" r:id="rId7"/>
    <p:sldId id="276" r:id="rId8"/>
    <p:sldId id="280" r:id="rId9"/>
    <p:sldId id="279" r:id="rId10"/>
    <p:sldId id="278" r:id="rId11"/>
    <p:sldId id="281" r:id="rId12"/>
    <p:sldId id="283" r:id="rId13"/>
    <p:sldId id="290" r:id="rId14"/>
    <p:sldId id="285" r:id="rId15"/>
    <p:sldId id="289" r:id="rId16"/>
    <p:sldId id="288" r:id="rId17"/>
    <p:sldId id="28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8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1284-7067-4BD8-B006-6983FA68D8F7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A39F0-B7DE-4380-8477-36454283C9E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4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Aims -&gt; Means -&gt; Workflow -&gt; Results -&gt; Discussion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69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succeeded to connect </a:t>
            </a:r>
            <a:r>
              <a:rPr lang="en-US" dirty="0" err="1"/>
              <a:t>GeoServer</a:t>
            </a:r>
            <a:r>
              <a:rPr lang="en-US" dirty="0"/>
              <a:t> (</a:t>
            </a:r>
            <a:r>
              <a:rPr lang="en-US" dirty="0" err="1"/>
              <a:t>Owslib</a:t>
            </a:r>
            <a:r>
              <a:rPr lang="en-US" dirty="0"/>
              <a:t> connection) to OSM: attempt to get own</a:t>
            </a:r>
          </a:p>
          <a:p>
            <a:pPr lvl="1"/>
            <a:r>
              <a:rPr lang="en-US" dirty="0" err="1"/>
              <a:t>Mapnik</a:t>
            </a:r>
            <a:r>
              <a:rPr lang="en-US" dirty="0"/>
              <a:t> wouldn’t work, Osm2psql did (yet only for small extend)!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r>
              <a:rPr lang="en-US" dirty="0"/>
              <a:t> both too big for VM and too complicated</a:t>
            </a:r>
          </a:p>
          <a:p>
            <a:pPr lvl="1"/>
            <a:r>
              <a:rPr lang="en-US" dirty="0"/>
              <a:t>Attempt to snap London; realization it would ruin the purpose of </a:t>
            </a:r>
            <a:r>
              <a:rPr lang="en-US" dirty="0" err="1"/>
              <a:t>GeoServer</a:t>
            </a:r>
            <a:endParaRPr lang="en-US" dirty="0"/>
          </a:p>
          <a:p>
            <a:r>
              <a:rPr lang="en-US" dirty="0"/>
              <a:t>Folium to use worldwide OSM </a:t>
            </a:r>
            <a:r>
              <a:rPr lang="en-US" dirty="0" err="1"/>
              <a:t>basemap</a:t>
            </a:r>
            <a:r>
              <a:rPr lang="en-US" dirty="0"/>
              <a:t>: use of popups</a:t>
            </a:r>
          </a:p>
          <a:p>
            <a:pPr lvl="1"/>
            <a:r>
              <a:rPr lang="en-US" dirty="0"/>
              <a:t>Shapely too complicated union of buffers; </a:t>
            </a:r>
            <a:r>
              <a:rPr lang="en-US" dirty="0" err="1"/>
              <a:t>Ogr</a:t>
            </a:r>
            <a:r>
              <a:rPr lang="en-US" dirty="0"/>
              <a:t> not in folium; </a:t>
            </a:r>
            <a:r>
              <a:rPr lang="en-US" dirty="0" err="1"/>
              <a:t>Bokeh</a:t>
            </a:r>
            <a:r>
              <a:rPr lang="en-US" dirty="0"/>
              <a:t> too complicated; Vincent tough grammar but worked!</a:t>
            </a:r>
          </a:p>
          <a:p>
            <a:pPr lvl="1"/>
            <a:r>
              <a:rPr lang="en-US" dirty="0"/>
              <a:t>Truncated tweets from </a:t>
            </a:r>
            <a:r>
              <a:rPr lang="en-US" dirty="0" err="1"/>
              <a:t>GeoPandas</a:t>
            </a:r>
            <a:r>
              <a:rPr lang="en-US" dirty="0"/>
              <a:t> (countless </a:t>
            </a:r>
            <a:r>
              <a:rPr lang="en-US" dirty="0" err="1"/>
              <a:t>RegEx’s</a:t>
            </a:r>
            <a:r>
              <a:rPr lang="en-US" dirty="0"/>
              <a:t>)! </a:t>
            </a:r>
          </a:p>
          <a:p>
            <a:pPr lvl="1"/>
            <a:r>
              <a:rPr lang="en-US" dirty="0"/>
              <a:t>Buffer distances from </a:t>
            </a:r>
            <a:r>
              <a:rPr lang="en-US" dirty="0" err="1"/>
              <a:t>lat-lon</a:t>
            </a:r>
            <a:r>
              <a:rPr lang="en-US" dirty="0"/>
              <a:t> to meters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99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succeeded to connect </a:t>
            </a:r>
            <a:r>
              <a:rPr lang="en-US" dirty="0" err="1"/>
              <a:t>GeoServer</a:t>
            </a:r>
            <a:r>
              <a:rPr lang="en-US" dirty="0"/>
              <a:t> (</a:t>
            </a:r>
            <a:r>
              <a:rPr lang="en-US" dirty="0" err="1"/>
              <a:t>Owslib</a:t>
            </a:r>
            <a:r>
              <a:rPr lang="en-US" dirty="0"/>
              <a:t> connection) to OSM: attempt to get own</a:t>
            </a:r>
          </a:p>
          <a:p>
            <a:pPr lvl="1"/>
            <a:r>
              <a:rPr lang="en-US" dirty="0" err="1"/>
              <a:t>Mapnik</a:t>
            </a:r>
            <a:r>
              <a:rPr lang="en-US" dirty="0"/>
              <a:t> wouldn’t work, Osm2psql did (yet only for small extend)!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r>
              <a:rPr lang="en-US" dirty="0"/>
              <a:t> both too big for VM and too complicated</a:t>
            </a:r>
          </a:p>
          <a:p>
            <a:pPr lvl="1"/>
            <a:r>
              <a:rPr lang="en-US" dirty="0"/>
              <a:t>Attempt to snap London; realization it would ruin the purpose of </a:t>
            </a:r>
            <a:r>
              <a:rPr lang="en-US" dirty="0" err="1"/>
              <a:t>GeoServer</a:t>
            </a:r>
            <a:endParaRPr lang="en-US" dirty="0"/>
          </a:p>
          <a:p>
            <a:r>
              <a:rPr lang="en-US" dirty="0"/>
              <a:t>Folium to use worldwide OSM </a:t>
            </a:r>
            <a:r>
              <a:rPr lang="en-US" dirty="0" err="1"/>
              <a:t>basemap</a:t>
            </a:r>
            <a:r>
              <a:rPr lang="en-US" dirty="0"/>
              <a:t>: use of popups</a:t>
            </a:r>
          </a:p>
          <a:p>
            <a:pPr lvl="1"/>
            <a:r>
              <a:rPr lang="en-US" dirty="0"/>
              <a:t>Shapely too complicated union of buffers; </a:t>
            </a:r>
            <a:r>
              <a:rPr lang="en-US" dirty="0" err="1"/>
              <a:t>Ogr</a:t>
            </a:r>
            <a:r>
              <a:rPr lang="en-US" dirty="0"/>
              <a:t> not in folium; </a:t>
            </a:r>
            <a:r>
              <a:rPr lang="en-US" dirty="0" err="1"/>
              <a:t>Bokeh</a:t>
            </a:r>
            <a:r>
              <a:rPr lang="en-US" dirty="0"/>
              <a:t> too complicated; Vincent tough grammar but worked!</a:t>
            </a:r>
          </a:p>
          <a:p>
            <a:pPr lvl="1"/>
            <a:r>
              <a:rPr lang="en-US" dirty="0"/>
              <a:t>Truncated tweets from </a:t>
            </a:r>
            <a:r>
              <a:rPr lang="en-US" dirty="0" err="1"/>
              <a:t>GeoPandas</a:t>
            </a:r>
            <a:r>
              <a:rPr lang="en-US" dirty="0"/>
              <a:t> (countless </a:t>
            </a:r>
            <a:r>
              <a:rPr lang="en-US" dirty="0" err="1"/>
              <a:t>RegEx’s</a:t>
            </a:r>
            <a:r>
              <a:rPr lang="en-US" dirty="0"/>
              <a:t>)! </a:t>
            </a:r>
          </a:p>
          <a:p>
            <a:pPr lvl="1"/>
            <a:r>
              <a:rPr lang="en-US" dirty="0"/>
              <a:t>Buffer distances from </a:t>
            </a:r>
            <a:r>
              <a:rPr lang="en-US" dirty="0" err="1"/>
              <a:t>lat-lon</a:t>
            </a:r>
            <a:r>
              <a:rPr lang="en-US" dirty="0"/>
              <a:t> to meters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25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succeeded to connect </a:t>
            </a:r>
            <a:r>
              <a:rPr lang="en-US" dirty="0" err="1"/>
              <a:t>GeoServer</a:t>
            </a:r>
            <a:r>
              <a:rPr lang="en-US" dirty="0"/>
              <a:t> (</a:t>
            </a:r>
            <a:r>
              <a:rPr lang="en-US" dirty="0" err="1"/>
              <a:t>Owslib</a:t>
            </a:r>
            <a:r>
              <a:rPr lang="en-US" dirty="0"/>
              <a:t> connection) to OSM: attempt to get own</a:t>
            </a:r>
          </a:p>
          <a:p>
            <a:pPr lvl="1"/>
            <a:r>
              <a:rPr lang="en-US" dirty="0" err="1"/>
              <a:t>Mapnik</a:t>
            </a:r>
            <a:r>
              <a:rPr lang="en-US" dirty="0"/>
              <a:t> wouldn’t work, Osm2psql did (yet only for small extend)!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r>
              <a:rPr lang="en-US" dirty="0"/>
              <a:t> both too big for VM and too complicated</a:t>
            </a:r>
          </a:p>
          <a:p>
            <a:pPr lvl="1"/>
            <a:r>
              <a:rPr lang="en-US" dirty="0"/>
              <a:t>Attempt to snap London; realization it would ruin the purpose of </a:t>
            </a:r>
            <a:r>
              <a:rPr lang="en-US" dirty="0" err="1"/>
              <a:t>GeoServer</a:t>
            </a:r>
            <a:endParaRPr lang="en-US" dirty="0"/>
          </a:p>
          <a:p>
            <a:r>
              <a:rPr lang="en-US" dirty="0"/>
              <a:t>Folium to use worldwide OSM </a:t>
            </a:r>
            <a:r>
              <a:rPr lang="en-US" dirty="0" err="1"/>
              <a:t>basemap</a:t>
            </a:r>
            <a:r>
              <a:rPr lang="en-US" dirty="0"/>
              <a:t>: use of popups</a:t>
            </a:r>
          </a:p>
          <a:p>
            <a:pPr lvl="1"/>
            <a:r>
              <a:rPr lang="en-US" dirty="0"/>
              <a:t>Shapely too complicated union of buffers; </a:t>
            </a:r>
            <a:r>
              <a:rPr lang="en-US" dirty="0" err="1"/>
              <a:t>Ogr</a:t>
            </a:r>
            <a:r>
              <a:rPr lang="en-US" dirty="0"/>
              <a:t> not in folium; </a:t>
            </a:r>
            <a:r>
              <a:rPr lang="en-US" dirty="0" err="1"/>
              <a:t>Bokeh</a:t>
            </a:r>
            <a:r>
              <a:rPr lang="en-US" dirty="0"/>
              <a:t> too complicated; Vincent tough grammar but worked!</a:t>
            </a:r>
          </a:p>
          <a:p>
            <a:pPr lvl="1"/>
            <a:r>
              <a:rPr lang="en-US" dirty="0"/>
              <a:t>Truncated tweets from </a:t>
            </a:r>
            <a:r>
              <a:rPr lang="en-US" dirty="0" err="1"/>
              <a:t>GeoPandas</a:t>
            </a:r>
            <a:r>
              <a:rPr lang="en-US" dirty="0"/>
              <a:t> (countless </a:t>
            </a:r>
            <a:r>
              <a:rPr lang="en-US" dirty="0" err="1"/>
              <a:t>RegEx’s</a:t>
            </a:r>
            <a:r>
              <a:rPr lang="en-US" dirty="0"/>
              <a:t>)! </a:t>
            </a:r>
          </a:p>
          <a:p>
            <a:pPr lvl="1"/>
            <a:r>
              <a:rPr lang="en-US" dirty="0"/>
              <a:t>Buffer distances from </a:t>
            </a:r>
            <a:r>
              <a:rPr lang="en-US" dirty="0" err="1"/>
              <a:t>lat-lon</a:t>
            </a:r>
            <a:r>
              <a:rPr lang="en-US" dirty="0"/>
              <a:t> to meters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1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Locate events</a:t>
            </a:r>
          </a:p>
          <a:p>
            <a:r>
              <a:rPr lang="en-US" dirty="0"/>
              <a:t>location-related trending (#) topics</a:t>
            </a:r>
          </a:p>
          <a:p>
            <a:r>
              <a:rPr lang="en-US" dirty="0"/>
              <a:t>User-adjustability:</a:t>
            </a:r>
          </a:p>
          <a:p>
            <a:pPr lvl="1"/>
            <a:r>
              <a:rPr lang="en-US" dirty="0"/>
              <a:t>Bounding box to mine tweets from</a:t>
            </a:r>
          </a:p>
          <a:p>
            <a:pPr lvl="1"/>
            <a:r>
              <a:rPr lang="en-US" dirty="0"/>
              <a:t>Lookback time to mine tweets from</a:t>
            </a:r>
          </a:p>
          <a:p>
            <a:pPr lvl="1"/>
            <a:r>
              <a:rPr lang="en-US" dirty="0"/>
              <a:t>Buffer around tweet in which to seek coinciding tweets</a:t>
            </a:r>
          </a:p>
          <a:p>
            <a:r>
              <a:rPr lang="en-US" dirty="0"/>
              <a:t>Provide general statistical insight</a:t>
            </a:r>
          </a:p>
          <a:p>
            <a:r>
              <a:rPr lang="en-US" dirty="0"/>
              <a:t>Real-time streaming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71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Locate events</a:t>
            </a:r>
          </a:p>
          <a:p>
            <a:r>
              <a:rPr lang="en-US" dirty="0"/>
              <a:t>location-related trending (#) topics</a:t>
            </a:r>
          </a:p>
          <a:p>
            <a:r>
              <a:rPr lang="en-US" dirty="0"/>
              <a:t>User-adjustability:</a:t>
            </a:r>
          </a:p>
          <a:p>
            <a:pPr lvl="1"/>
            <a:r>
              <a:rPr lang="en-US" dirty="0"/>
              <a:t>Bounding box to mine tweets from</a:t>
            </a:r>
          </a:p>
          <a:p>
            <a:pPr lvl="1"/>
            <a:r>
              <a:rPr lang="en-US" dirty="0"/>
              <a:t>Lookback time to mine tweets from</a:t>
            </a:r>
          </a:p>
          <a:p>
            <a:pPr lvl="1"/>
            <a:r>
              <a:rPr lang="en-US" dirty="0"/>
              <a:t>Buffer around tweet in which to seek coinciding tweets</a:t>
            </a:r>
          </a:p>
          <a:p>
            <a:r>
              <a:rPr lang="en-US" dirty="0"/>
              <a:t>Provide general statistical insight</a:t>
            </a:r>
          </a:p>
          <a:p>
            <a:r>
              <a:rPr lang="en-US" dirty="0"/>
              <a:t>Real-time streaming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16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Locate events</a:t>
            </a:r>
          </a:p>
          <a:p>
            <a:r>
              <a:rPr lang="en-US" dirty="0"/>
              <a:t>location-related trending (#) topics</a:t>
            </a:r>
          </a:p>
          <a:p>
            <a:r>
              <a:rPr lang="en-US" dirty="0"/>
              <a:t>User-adjustability:</a:t>
            </a:r>
          </a:p>
          <a:p>
            <a:pPr lvl="1"/>
            <a:r>
              <a:rPr lang="en-US" dirty="0"/>
              <a:t>Bounding box to mine tweets from</a:t>
            </a:r>
          </a:p>
          <a:p>
            <a:pPr lvl="1"/>
            <a:r>
              <a:rPr lang="en-US" dirty="0"/>
              <a:t>Lookback time to mine tweets from</a:t>
            </a:r>
          </a:p>
          <a:p>
            <a:pPr lvl="1"/>
            <a:r>
              <a:rPr lang="en-US" dirty="0"/>
              <a:t>Buffer around tweet in which to seek coinciding tweets</a:t>
            </a:r>
          </a:p>
          <a:p>
            <a:r>
              <a:rPr lang="en-US" dirty="0"/>
              <a:t>Provide general statistical insight</a:t>
            </a:r>
          </a:p>
          <a:p>
            <a:r>
              <a:rPr lang="en-US" dirty="0"/>
              <a:t>Real-time streaming</a:t>
            </a:r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4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(as aftermath of final practical)</a:t>
            </a:r>
          </a:p>
          <a:p>
            <a:pPr lvl="1"/>
            <a:r>
              <a:rPr lang="en-US" dirty="0"/>
              <a:t>R would’ve been possible too! OR both in Bash</a:t>
            </a:r>
          </a:p>
          <a:p>
            <a:r>
              <a:rPr lang="en-US" dirty="0" err="1"/>
              <a:t>Twython</a:t>
            </a:r>
            <a:r>
              <a:rPr lang="en-US" dirty="0"/>
              <a:t> for mining, </a:t>
            </a:r>
            <a:r>
              <a:rPr lang="en-US" dirty="0" err="1"/>
              <a:t>GeoPandas</a:t>
            </a:r>
            <a:r>
              <a:rPr lang="en-US" dirty="0"/>
              <a:t> for storing</a:t>
            </a:r>
          </a:p>
          <a:p>
            <a:r>
              <a:rPr lang="en-US" dirty="0" err="1"/>
              <a:t>PostGIS</a:t>
            </a:r>
            <a:r>
              <a:rPr lang="en-US" dirty="0"/>
              <a:t> database</a:t>
            </a:r>
          </a:p>
          <a:p>
            <a:r>
              <a:rPr lang="en-US" dirty="0" err="1"/>
              <a:t>GeoServer</a:t>
            </a:r>
            <a:r>
              <a:rPr lang="en-US" dirty="0"/>
              <a:t> to launch database online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0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(as aftermath of final practical)</a:t>
            </a:r>
          </a:p>
          <a:p>
            <a:pPr lvl="1"/>
            <a:r>
              <a:rPr lang="en-US" dirty="0"/>
              <a:t>R would’ve been possible too! OR both in Bash</a:t>
            </a:r>
          </a:p>
          <a:p>
            <a:r>
              <a:rPr lang="en-US" dirty="0" err="1"/>
              <a:t>Twython</a:t>
            </a:r>
            <a:r>
              <a:rPr lang="en-US" dirty="0"/>
              <a:t> for mining, </a:t>
            </a:r>
            <a:r>
              <a:rPr lang="en-US" dirty="0" err="1"/>
              <a:t>GeoPandas</a:t>
            </a:r>
            <a:r>
              <a:rPr lang="en-US" dirty="0"/>
              <a:t> for storing</a:t>
            </a:r>
          </a:p>
          <a:p>
            <a:r>
              <a:rPr lang="en-US" dirty="0" err="1"/>
              <a:t>PostGIS</a:t>
            </a:r>
            <a:r>
              <a:rPr lang="en-US" dirty="0"/>
              <a:t> database</a:t>
            </a:r>
          </a:p>
          <a:p>
            <a:r>
              <a:rPr lang="en-US" dirty="0" err="1"/>
              <a:t>GeoServer</a:t>
            </a:r>
            <a:r>
              <a:rPr lang="en-US" dirty="0"/>
              <a:t> to launch database online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53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(as aftermath of final practical)</a:t>
            </a:r>
          </a:p>
          <a:p>
            <a:pPr lvl="1"/>
            <a:r>
              <a:rPr lang="en-US" dirty="0"/>
              <a:t>R would’ve been possible too! OR both in Bash</a:t>
            </a:r>
          </a:p>
          <a:p>
            <a:r>
              <a:rPr lang="en-US" dirty="0" err="1"/>
              <a:t>Twython</a:t>
            </a:r>
            <a:r>
              <a:rPr lang="en-US" dirty="0"/>
              <a:t> for mining, </a:t>
            </a:r>
            <a:r>
              <a:rPr lang="en-US" dirty="0" err="1"/>
              <a:t>GeoPandas</a:t>
            </a:r>
            <a:r>
              <a:rPr lang="en-US" dirty="0"/>
              <a:t> for storing</a:t>
            </a:r>
          </a:p>
          <a:p>
            <a:r>
              <a:rPr lang="en-US" dirty="0" err="1"/>
              <a:t>PostGIS</a:t>
            </a:r>
            <a:r>
              <a:rPr lang="en-US" dirty="0"/>
              <a:t> database</a:t>
            </a:r>
          </a:p>
          <a:p>
            <a:r>
              <a:rPr lang="en-US" dirty="0" err="1"/>
              <a:t>GeoServer</a:t>
            </a:r>
            <a:r>
              <a:rPr lang="en-US" dirty="0"/>
              <a:t> to launch database online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6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(as aftermath of final practical)</a:t>
            </a:r>
          </a:p>
          <a:p>
            <a:pPr lvl="1"/>
            <a:r>
              <a:rPr lang="en-US" dirty="0"/>
              <a:t>R would’ve been possible too! OR both in Bash</a:t>
            </a:r>
          </a:p>
          <a:p>
            <a:r>
              <a:rPr lang="en-US" dirty="0" err="1"/>
              <a:t>Twython</a:t>
            </a:r>
            <a:r>
              <a:rPr lang="en-US" dirty="0"/>
              <a:t> for mining, </a:t>
            </a:r>
            <a:r>
              <a:rPr lang="en-US" dirty="0" err="1"/>
              <a:t>GeoPandas</a:t>
            </a:r>
            <a:r>
              <a:rPr lang="en-US" dirty="0"/>
              <a:t> for storing</a:t>
            </a:r>
          </a:p>
          <a:p>
            <a:r>
              <a:rPr lang="en-US" dirty="0" err="1"/>
              <a:t>PostGIS</a:t>
            </a:r>
            <a:r>
              <a:rPr lang="en-US" dirty="0"/>
              <a:t> database</a:t>
            </a:r>
          </a:p>
          <a:p>
            <a:r>
              <a:rPr lang="en-US" dirty="0" err="1"/>
              <a:t>GeoServer</a:t>
            </a:r>
            <a:r>
              <a:rPr lang="en-US" dirty="0"/>
              <a:t> to launch database online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91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(as aftermath of final practical)</a:t>
            </a:r>
          </a:p>
          <a:p>
            <a:pPr lvl="1"/>
            <a:r>
              <a:rPr lang="en-US" dirty="0"/>
              <a:t>R would’ve been possible too! OR both in Bash</a:t>
            </a:r>
          </a:p>
          <a:p>
            <a:r>
              <a:rPr lang="en-US" dirty="0" err="1"/>
              <a:t>Twython</a:t>
            </a:r>
            <a:r>
              <a:rPr lang="en-US" dirty="0"/>
              <a:t> for mining, </a:t>
            </a:r>
            <a:r>
              <a:rPr lang="en-US" dirty="0" err="1"/>
              <a:t>GeoPandas</a:t>
            </a:r>
            <a:r>
              <a:rPr lang="en-US" dirty="0"/>
              <a:t> for storing</a:t>
            </a:r>
          </a:p>
          <a:p>
            <a:r>
              <a:rPr lang="en-US" dirty="0" err="1"/>
              <a:t>PostGIS</a:t>
            </a:r>
            <a:r>
              <a:rPr lang="en-US" dirty="0"/>
              <a:t> database</a:t>
            </a:r>
          </a:p>
          <a:p>
            <a:r>
              <a:rPr lang="en-US" dirty="0" err="1"/>
              <a:t>GeoServer</a:t>
            </a:r>
            <a:r>
              <a:rPr lang="en-US" dirty="0"/>
              <a:t> to launch database online</a:t>
            </a:r>
          </a:p>
          <a:p>
            <a:r>
              <a:rPr lang="en-US" dirty="0"/>
              <a:t>OSM </a:t>
            </a:r>
            <a:r>
              <a:rPr lang="en-US" dirty="0" err="1"/>
              <a:t>basemap</a:t>
            </a:r>
            <a:endParaRPr lang="en-US" dirty="0"/>
          </a:p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9F0-B7DE-4380-8477-36454283C9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8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0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15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21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04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0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3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48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0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58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9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A987E-2247-4EE4-A4FD-96FFAC967994}" type="datetimeFigureOut">
              <a:rPr lang="en-US" smtClean="0"/>
              <a:t>02-Feb-17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2C26E-24DE-4EBC-BE98-9E480EFF83B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1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file:///C:\Users\michi\Documents\wur\MGI\Geoscripting\RTtwitterMapping\MAP_time_2017-02-02%20090459.134769_lb_5_buf_200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378069"/>
            <a:ext cx="9144000" cy="1241548"/>
          </a:xfrm>
        </p:spPr>
        <p:txBody>
          <a:bodyPr/>
          <a:lstStyle/>
          <a:p>
            <a:r>
              <a:rPr lang="en-US" b="1" dirty="0"/>
              <a:t>Real-time twitter map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4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dataaspirant.files.wordpress.com/2014/10/pand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057" y="1615019"/>
            <a:ext cx="7955080" cy="412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gisvm.com/wp-content/uploads/2015/09/Postgis_1-300x23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30" y="3916338"/>
            <a:ext cx="2857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orkshops.boundlessgeo.com/geoserver-intro/_images/geoser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1" y="5157013"/>
            <a:ext cx="6706682" cy="1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869" y="66813"/>
            <a:ext cx="7217410" cy="25938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06" y="2699284"/>
            <a:ext cx="5116414" cy="13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08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124"/>
            <a:ext cx="9353550" cy="6547486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625151" y="1690688"/>
            <a:ext cx="1045029" cy="250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7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1124"/>
            <a:ext cx="9353550" cy="6547486"/>
          </a:xfrm>
          <a:prstGeom prst="rect">
            <a:avLst/>
          </a:prstGeom>
        </p:spPr>
      </p:pic>
      <p:sp>
        <p:nvSpPr>
          <p:cNvPr id="7" name="Ovaal 6"/>
          <p:cNvSpPr/>
          <p:nvPr/>
        </p:nvSpPr>
        <p:spPr>
          <a:xfrm>
            <a:off x="625151" y="1690688"/>
            <a:ext cx="1045029" cy="25007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ijdelijke aanduiding voor inhoud 3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71" y="869643"/>
            <a:ext cx="9441229" cy="530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863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73070" y="1195019"/>
            <a:ext cx="10515600" cy="1325563"/>
          </a:xfrm>
        </p:spPr>
        <p:txBody>
          <a:bodyPr/>
          <a:lstStyle/>
          <a:p>
            <a:r>
              <a:rPr lang="en-US" dirty="0"/>
              <a:t>Overall #’s in London, for 2 hours, appearing more than 5 times</a:t>
            </a:r>
          </a:p>
        </p:txBody>
      </p:sp>
      <p:pic>
        <p:nvPicPr>
          <p:cNvPr id="4" name="Tijdelijke aanduiding voor inhoud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9" y="2520582"/>
            <a:ext cx="11388541" cy="3534778"/>
          </a:xfrm>
        </p:spPr>
      </p:pic>
    </p:spTree>
    <p:extLst>
      <p:ext uri="{BB962C8B-B14F-4D97-AF65-F5344CB8AC3E}">
        <p14:creationId xmlns:p14="http://schemas.microsoft.com/office/powerpoint/2010/main" val="403591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6" y="0"/>
            <a:ext cx="11156068" cy="6858000"/>
          </a:xfrm>
          <a:prstGeom prst="rect">
            <a:avLst/>
          </a:prstGeom>
        </p:spPr>
      </p:pic>
      <p:sp>
        <p:nvSpPr>
          <p:cNvPr id="5" name="Rechthoek 4"/>
          <p:cNvSpPr/>
          <p:nvPr/>
        </p:nvSpPr>
        <p:spPr>
          <a:xfrm>
            <a:off x="8646160" y="3444240"/>
            <a:ext cx="2707640" cy="3627120"/>
          </a:xfrm>
          <a:prstGeom prst="rect">
            <a:avLst/>
          </a:prstGeom>
          <a:solidFill>
            <a:srgbClr val="F5F8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10" y="4198726"/>
            <a:ext cx="3798962" cy="265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4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Bounding box always a sample:</a:t>
            </a:r>
          </a:p>
          <a:p>
            <a:pPr marL="0" indent="0">
              <a:buNone/>
            </a:pPr>
            <a:r>
              <a:rPr lang="en-US" i="1" dirty="0"/>
              <a:t>“garden hose instead of a firehose”</a:t>
            </a:r>
          </a:p>
          <a:p>
            <a:r>
              <a:rPr lang="en-US" dirty="0">
                <a:solidFill>
                  <a:schemeClr val="bg1"/>
                </a:solidFill>
              </a:rPr>
              <a:t>Truncation of tweets</a:t>
            </a:r>
          </a:p>
          <a:p>
            <a:r>
              <a:rPr lang="en-US" dirty="0">
                <a:solidFill>
                  <a:schemeClr val="bg1"/>
                </a:solidFill>
              </a:rPr>
              <a:t>Real-time impossible in “time-loop”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 infinite running ‘ mining’  script +  1 manually called script to plot (/refresh)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Real-time streaming costs money too (e.g. </a:t>
            </a:r>
            <a:r>
              <a:rPr lang="en-US" dirty="0" err="1">
                <a:solidFill>
                  <a:schemeClr val="bg1"/>
                </a:solidFill>
              </a:rPr>
              <a:t>Boundlessgeo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4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Bounding box always a sample:</a:t>
            </a:r>
          </a:p>
          <a:p>
            <a:pPr marL="0" indent="0">
              <a:buNone/>
            </a:pPr>
            <a:r>
              <a:rPr lang="en-US" i="1" dirty="0"/>
              <a:t>“garden hose instead of a firehose”</a:t>
            </a:r>
          </a:p>
          <a:p>
            <a:r>
              <a:rPr lang="en-US" dirty="0"/>
              <a:t>Truncation of tweets</a:t>
            </a:r>
          </a:p>
          <a:p>
            <a:r>
              <a:rPr lang="en-US" dirty="0">
                <a:solidFill>
                  <a:schemeClr val="bg1"/>
                </a:solidFill>
              </a:rPr>
              <a:t>Real-time impossible in “time-loop”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 infinite running ‘ mining’  script +  1 manually called script to plot (/refresh)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Real-time streaming costs money too (e.g. </a:t>
            </a:r>
            <a:r>
              <a:rPr lang="en-US" dirty="0" err="1">
                <a:solidFill>
                  <a:schemeClr val="bg1"/>
                </a:solidFill>
              </a:rPr>
              <a:t>Boundlessgeo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Rechthoek 6"/>
          <p:cNvSpPr/>
          <p:nvPr/>
        </p:nvSpPr>
        <p:spPr>
          <a:xfrm>
            <a:off x="2192694" y="1163905"/>
            <a:ext cx="480971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#</a:t>
            </a:r>
            <a:r>
              <a:rPr lang="nl-NL" sz="8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Lond</a:t>
            </a:r>
            <a:r>
              <a:rPr lang="nl-NL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1833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Discussion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Bounding box always a sample:</a:t>
            </a:r>
          </a:p>
          <a:p>
            <a:pPr marL="0" indent="0">
              <a:buNone/>
            </a:pPr>
            <a:r>
              <a:rPr lang="en-US" i="1" dirty="0"/>
              <a:t>“garden hose instead of a firehose”</a:t>
            </a:r>
          </a:p>
          <a:p>
            <a:r>
              <a:rPr lang="en-US" dirty="0"/>
              <a:t>Truncation of tweets</a:t>
            </a:r>
          </a:p>
          <a:p>
            <a:r>
              <a:rPr lang="en-US" dirty="0"/>
              <a:t>Real-time impossible in “time-loop”</a:t>
            </a:r>
          </a:p>
          <a:p>
            <a:pPr lvl="1"/>
            <a:r>
              <a:rPr lang="en-US" dirty="0"/>
              <a:t>1 infinite running ‘ mining’  script +  1 manually called script to plot (/refresh)</a:t>
            </a:r>
          </a:p>
          <a:p>
            <a:pPr lvl="1"/>
            <a:r>
              <a:rPr lang="en-US" dirty="0"/>
              <a:t>Real-time streaming costs money too (e.g. </a:t>
            </a:r>
            <a:r>
              <a:rPr lang="en-US" dirty="0" err="1"/>
              <a:t>Boundlessgeo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751" y="-118346"/>
            <a:ext cx="5547823" cy="38470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hthoek 6"/>
          <p:cNvSpPr/>
          <p:nvPr/>
        </p:nvSpPr>
        <p:spPr>
          <a:xfrm>
            <a:off x="2192694" y="1163905"/>
            <a:ext cx="4809719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nl-NL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#</a:t>
            </a:r>
            <a:r>
              <a:rPr lang="nl-NL" sz="8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Lond</a:t>
            </a:r>
            <a:r>
              <a:rPr lang="nl-NL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0493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 events</a:t>
            </a:r>
          </a:p>
          <a:p>
            <a:r>
              <a:rPr lang="en-US" dirty="0"/>
              <a:t>location-related trending (#) topics</a:t>
            </a:r>
          </a:p>
          <a:p>
            <a:r>
              <a:rPr lang="en-US" dirty="0">
                <a:solidFill>
                  <a:schemeClr val="bg1"/>
                </a:solidFill>
              </a:rPr>
              <a:t>User-adjustability: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Bounding box to mine tweets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Lookback time to mine tweets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Buffer around tweet in which to seek coinciding tweets</a:t>
            </a:r>
          </a:p>
          <a:p>
            <a:r>
              <a:rPr lang="en-US" dirty="0">
                <a:solidFill>
                  <a:schemeClr val="bg1"/>
                </a:solidFill>
              </a:rPr>
              <a:t>Provide general statistical insight</a:t>
            </a:r>
          </a:p>
          <a:p>
            <a:r>
              <a:rPr lang="en-US" dirty="0">
                <a:solidFill>
                  <a:schemeClr val="bg1"/>
                </a:solidFill>
              </a:rPr>
              <a:t>Real-time streaming</a:t>
            </a:r>
          </a:p>
        </p:txBody>
      </p:sp>
      <p:pic>
        <p:nvPicPr>
          <p:cNvPr id="5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74" y="49579"/>
            <a:ext cx="5803603" cy="5803603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02489"/>
            <a:ext cx="6890699" cy="38760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776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/>
          <a:srcRect l="21818" t="1828"/>
          <a:stretch/>
        </p:blipFill>
        <p:spPr>
          <a:xfrm>
            <a:off x="6464545" y="1608992"/>
            <a:ext cx="5648520" cy="43265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Locate events</a:t>
            </a:r>
          </a:p>
          <a:p>
            <a:r>
              <a:rPr lang="en-US" dirty="0">
                <a:solidFill>
                  <a:schemeClr val="bg1"/>
                </a:solidFill>
              </a:rPr>
              <a:t>location-related trending (#) topics</a:t>
            </a:r>
          </a:p>
          <a:p>
            <a:r>
              <a:rPr lang="en-US" dirty="0"/>
              <a:t>User-adjustability:</a:t>
            </a:r>
          </a:p>
          <a:p>
            <a:pPr lvl="1"/>
            <a:r>
              <a:rPr lang="en-US" dirty="0"/>
              <a:t>Bounding box to mine tweets from</a:t>
            </a:r>
          </a:p>
          <a:p>
            <a:pPr lvl="1"/>
            <a:r>
              <a:rPr lang="en-US" dirty="0"/>
              <a:t>Lookback time to mine tweets from</a:t>
            </a:r>
          </a:p>
          <a:p>
            <a:pPr lvl="1"/>
            <a:r>
              <a:rPr lang="en-US" dirty="0"/>
              <a:t>Buffer around tweet in which to seek coinciding tweets</a:t>
            </a:r>
          </a:p>
          <a:p>
            <a:r>
              <a:rPr lang="en-US" dirty="0">
                <a:solidFill>
                  <a:schemeClr val="bg1"/>
                </a:solidFill>
              </a:rPr>
              <a:t>Provide general statistical insight</a:t>
            </a:r>
          </a:p>
          <a:p>
            <a:r>
              <a:rPr lang="en-US" dirty="0">
                <a:solidFill>
                  <a:schemeClr val="bg1"/>
                </a:solidFill>
              </a:rPr>
              <a:t>Real-time streaming</a:t>
            </a:r>
          </a:p>
        </p:txBody>
      </p:sp>
      <p:pic>
        <p:nvPicPr>
          <p:cNvPr id="2050" name="Picture 2" descr="Afbeeldingsresultaat voor blue cl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942" y="147222"/>
            <a:ext cx="2788603" cy="27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Aims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Locate events</a:t>
            </a:r>
          </a:p>
          <a:p>
            <a:r>
              <a:rPr lang="en-US" dirty="0">
                <a:solidFill>
                  <a:schemeClr val="bg1"/>
                </a:solidFill>
              </a:rPr>
              <a:t>location-related trending (#) topics</a:t>
            </a:r>
          </a:p>
          <a:p>
            <a:r>
              <a:rPr lang="en-US" dirty="0">
                <a:solidFill>
                  <a:schemeClr val="bg1"/>
                </a:solidFill>
              </a:rPr>
              <a:t>User-adjustability: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Bounding box to mine tweets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Lookback time to mine tweets from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Buffer around tweet in which to seek coinciding tweets</a:t>
            </a:r>
          </a:p>
          <a:p>
            <a:r>
              <a:rPr lang="en-US" dirty="0"/>
              <a:t>Provide general statistical insight</a:t>
            </a:r>
          </a:p>
          <a:p>
            <a:r>
              <a:rPr lang="en-US" dirty="0"/>
              <a:t>Real-time streaming</a:t>
            </a:r>
          </a:p>
        </p:txBody>
      </p:sp>
      <p:pic>
        <p:nvPicPr>
          <p:cNvPr id="4" name="Tijdelijke aanduiding voor inhou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284942"/>
            <a:ext cx="6006775" cy="6267941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050" y="1690688"/>
            <a:ext cx="3990975" cy="2114550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5049520" y="1584960"/>
            <a:ext cx="406400" cy="240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0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63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gisvm.com/wp-content/uploads/2015/09/Postgis_1-300x2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30" y="3916338"/>
            <a:ext cx="2857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14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gisvm.com/wp-content/uploads/2015/09/Postgis_1-300x2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30" y="3916338"/>
            <a:ext cx="2857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orkshops.boundlessgeo.com/geoserver-intro/_images/geo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1" y="5157013"/>
            <a:ext cx="6706682" cy="1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8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gisvm.com/wp-content/uploads/2015/09/Postgis_1-300x2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30" y="3916338"/>
            <a:ext cx="2857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orkshops.boundlessgeo.com/geoserver-intro/_images/geo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1" y="5157013"/>
            <a:ext cx="6706682" cy="1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69" y="66813"/>
            <a:ext cx="7217410" cy="25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2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embeddedcode.files.wordpress.com/2010/12/twython.jpg?w=30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5000" y1="70388" x2="15000" y2="70388"/>
                        <a14:foregroundMark x1="10667" y1="57767" x2="10667" y2="57767"/>
                        <a14:foregroundMark x1="32000" y1="77184" x2="32000" y2="77184"/>
                        <a14:foregroundMark x1="24667" y1="81068" x2="24667" y2="81068"/>
                        <a14:foregroundMark x1="30000" y1="74272" x2="30000" y2="74272"/>
                        <a14:foregroundMark x1="19333" y1="82039" x2="19333" y2="82039"/>
                        <a14:foregroundMark x1="13000" y1="83981" x2="13000" y2="83981"/>
                        <a14:foregroundMark x1="5667" y1="74272" x2="20667" y2="62621"/>
                        <a14:foregroundMark x1="20667" y1="65049" x2="20667" y2="65049"/>
                        <a14:foregroundMark x1="20667" y1="79612" x2="20667" y2="79612"/>
                        <a14:foregroundMark x1="11667" y1="83010" x2="26333" y2="79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413" y="141605"/>
            <a:ext cx="4291498" cy="2946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gisvm.com/wp-content/uploads/2015/09/Postgis_1-300x23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30" y="3916338"/>
            <a:ext cx="285750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ttp://workshops.boundlessgeo.com/geoserver-intro/_images/geoserv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31" y="5157013"/>
            <a:ext cx="6706682" cy="158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fbeelding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869" y="66813"/>
            <a:ext cx="7217410" cy="259384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506" y="2699284"/>
            <a:ext cx="5116414" cy="137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9757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881</Words>
  <Application>Microsoft Office PowerPoint</Application>
  <PresentationFormat>Breedbeeld</PresentationFormat>
  <Paragraphs>149</Paragraphs>
  <Slides>17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Kantoorthema</vt:lpstr>
      <vt:lpstr>Real-time twitter map</vt:lpstr>
      <vt:lpstr>Aims</vt:lpstr>
      <vt:lpstr>Aims</vt:lpstr>
      <vt:lpstr>Aims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Overall #’s in London, for 2 hours, appearing more than 5 times</vt:lpstr>
      <vt:lpstr>PowerPoint-presentatie</vt:lpstr>
      <vt:lpstr>Discussion</vt:lpstr>
      <vt:lpstr>Discussion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twitter map</dc:title>
  <dc:creator>Michiel Voermans</dc:creator>
  <cp:lastModifiedBy>Michiel Voermans</cp:lastModifiedBy>
  <cp:revision>21</cp:revision>
  <dcterms:created xsi:type="dcterms:W3CDTF">2017-02-02T08:37:51Z</dcterms:created>
  <dcterms:modified xsi:type="dcterms:W3CDTF">2017-02-02T13:31:27Z</dcterms:modified>
</cp:coreProperties>
</file>